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5" r:id="rId4"/>
    <p:sldId id="263" r:id="rId5"/>
    <p:sldId id="264" r:id="rId6"/>
    <p:sldId id="276" r:id="rId7"/>
    <p:sldId id="269" r:id="rId8"/>
    <p:sldId id="274" r:id="rId9"/>
    <p:sldId id="277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93191" autoAdjust="0"/>
  </p:normalViewPr>
  <p:slideViewPr>
    <p:cSldViewPr snapToGrid="0">
      <p:cViewPr>
        <p:scale>
          <a:sx n="50" d="100"/>
          <a:sy n="50" d="100"/>
        </p:scale>
        <p:origin x="55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10" d="100"/>
          <a:sy n="110" d="100"/>
        </p:scale>
        <p:origin x="1181" y="-358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61867-0CF1-44B2-89B3-D6626AC62A7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C4604-A210-437C-AA1F-F12C2F3A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6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6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3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71B13-35F3-49FA-1B14-96657203E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70B64-8EAD-DF98-F52C-130FB43D5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30311-E077-3A90-6A49-5B9D2CE8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57E5-8803-401B-9450-957BE6DA41CD}" type="datetime1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BE8C9-58ED-CA06-D3AB-8CA68361A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08D51-DC0D-FAD3-B0A7-3AAEFE7C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3914-D9BA-EB5A-7AE5-76D7B8F4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F7F7E-6B98-DB94-9677-42AC6A2DD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7EE93-F21A-2361-5668-739BA0EC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4BD-1BCA-4EFF-99DE-D9A7994F16A2}" type="datetime1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423D2-6758-CE50-1858-83B4D942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39F81-ADC3-5380-7445-F300E12F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6C3A3-F363-25BC-D0A1-2ED691498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51B83-BA94-F491-C48C-A52BCD38A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146FB-D02E-D251-E4B8-417FCF964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3716-7694-45BD-AFC6-1820B30C0E7B}" type="datetime1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51930-F6C9-6A6E-12E5-1DD12A53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EA03B-1E80-D6B6-97D3-601CD607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05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1F60-74D3-EFBC-DD7A-7E488275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2E7-1CE4-3DC0-50AC-22AE85D0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F3C98-2DC9-AF3C-4DDA-AEAB3A09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D1-EE87-4A73-8300-1E92F628B683}" type="datetime1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AB57-BE4A-BC40-9E2D-0D266671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110E2-A165-BC1E-4F33-CB44C8D9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0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63EB-6FD5-8C2D-3F1D-BC36D574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4484-CFE6-9C4B-E9C2-D2DD16F5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5D2F-0C4A-A7BE-7024-69640964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FA7A-D947-4F4A-88E2-EFA1538AD375}" type="datetime1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5EEB-8EE5-B780-A5F2-E20F7D14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20545-5E1B-D515-0479-EE36993A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67D0B-0647-2647-1E82-59DD3F26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0234C-816B-CF67-0602-074CD5C95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B6A67-4323-B567-EA27-3C5744608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4506A-34C8-9819-B7E8-5B4729EBA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2FC-B6AC-4950-90A5-7893755A01D2}" type="datetime1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40A1A-33A2-D7DA-E8C1-E1227971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739B-8A98-1F02-C278-EB5ED442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3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56B0-DBFE-510C-A576-13C540B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44F64-1D1C-6A4B-C3D2-67F62F578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1D9EF-4291-294A-5CAB-587800917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A949F-DDF4-0E65-A12E-E89B7EA7A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5EEF1-77BD-E80F-4C82-60587C8AD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8FE1A-7A32-64F1-6FE0-7745D6A1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BF30-44D5-4762-8B8E-8C96F0877661}" type="datetime1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F42612-DA47-880A-DBC5-75AB4AFB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0A3891-9083-CC06-24E3-E25C0788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5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966D-3ED3-8289-87D7-3DA21DFC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02A79-4B0E-0E50-1063-6BC90AAE4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8B5A8-4A76-4EC1-BE4E-C1BF2895D9A6}" type="datetime1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1D71B-A4BA-16BC-3503-9F123108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BE56C-4BC7-380E-0F92-10033007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5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2011B7-3EF5-B47B-55FF-7662F020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451C-C412-4990-BF9B-D5952AF766DA}" type="datetime1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C230F-2348-B6BC-76B1-1B7796D5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4E34A-ADA3-AFAE-F24C-AB92BD2D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2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25A0-71E6-4166-5183-70AFC17D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22C7A-1D6F-F629-8ECE-542721AD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1D90B-D896-5643-31C0-9BC40A6BD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064D0-95F3-C8FB-8F12-90F2E5D1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E577-0095-4A5B-B747-2D2744F369A9}" type="datetime1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61AB1-1776-9EDF-94CF-14E2E7B0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DAE3B-D6F6-F54A-B010-FBD08D11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6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F0717-28A5-216C-77C7-D5496298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95C78-849E-1B47-EBBF-304E45F45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8D613-E5C1-6BE4-3E5E-9B21DA9D5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0F3FA-C40D-8070-5652-8CAFF14CB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B27-BF31-467F-8148-C2F5A52628C4}" type="datetime1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0679B-04B5-2639-AC1C-89914D35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7478C-AA2B-BB01-88E2-26069D7E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0EE74-1994-54D3-5F24-1E9F4C79B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EF645-D3E8-F424-2876-7D4C07861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BF4EC-F60A-9254-217B-372A5F05E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F0EBF-9837-423D-9B38-D0716DED83E5}" type="datetime1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0E117-38E1-F617-1555-B39F8E9E6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73FEE-6ECC-C322-1FD8-315870869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oerry.org/norbert/MarineElectricalPowerSystems/index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5DA4-31DA-DE1F-6187-524E81D77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 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48C70-43CE-1E72-01C1-567F00821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602038"/>
            <a:ext cx="11146536" cy="1655762"/>
          </a:xfrm>
        </p:spPr>
        <p:txBody>
          <a:bodyPr>
            <a:normAutofit/>
          </a:bodyPr>
          <a:lstStyle/>
          <a:p>
            <a:r>
              <a:rPr lang="en-US" sz="4000" dirty="0"/>
              <a:t>Paralleled Sources with stuck breaker contact</a:t>
            </a:r>
          </a:p>
          <a:p>
            <a:r>
              <a:rPr lang="en-US" sz="3600" dirty="0"/>
              <a:t>Dr. Norbert Doerry and Dr. John V. Amy Jr.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C084B-07E5-24B0-CB63-2B75770D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A8509-7E80-96BA-4B4C-909F7BF83FF9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2025 by Norbert Doerry and John Amy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DEC186D-6E5C-3235-B9CF-351D7954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8F5F07-5C95-9B02-B3EA-7DA9B288A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9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F1118-BE65-0562-0A53-0BCE1435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C658B-3E81-C072-CE8E-3DA1E511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10</a:t>
            </a:fld>
            <a:endParaRPr lang="en-US"/>
          </a:p>
        </p:txBody>
      </p:sp>
      <p:pic>
        <p:nvPicPr>
          <p:cNvPr id="5" name="20250207 Stuck Breaker">
            <a:hlinkClick r:id="" action="ppaction://media"/>
            <a:extLst>
              <a:ext uri="{FF2B5EF4-FFF2-40B4-BE49-F238E27FC236}">
                <a16:creationId xmlns:a16="http://schemas.microsoft.com/office/drawing/2014/main" id="{BEFC8C35-8916-D119-7048-885407678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8827" y="1488281"/>
            <a:ext cx="8654345" cy="486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A91C-8E0E-0527-1F9D-EDFC712B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68" y="367129"/>
            <a:ext cx="10515600" cy="1325563"/>
          </a:xfrm>
        </p:spPr>
        <p:txBody>
          <a:bodyPr/>
          <a:lstStyle/>
          <a:p>
            <a:r>
              <a:rPr lang="en-US" dirty="0"/>
              <a:t>Schematic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6A6C7-DC5A-83D5-B35F-C7B3BD9E8E0F}"/>
              </a:ext>
            </a:extLst>
          </p:cNvPr>
          <p:cNvSpPr txBox="1"/>
          <p:nvPr/>
        </p:nvSpPr>
        <p:spPr>
          <a:xfrm>
            <a:off x="727372" y="4757926"/>
            <a:ext cx="132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2.2 µF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600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72CFDD5-9907-7BFE-308B-2FCC0844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diagram of a power supply system&#10;&#10;AI-generated content may be incorrect.">
            <a:extLst>
              <a:ext uri="{FF2B5EF4-FFF2-40B4-BE49-F238E27FC236}">
                <a16:creationId xmlns:a16="http://schemas.microsoft.com/office/drawing/2014/main" id="{02819DAE-7D94-23B1-4A35-B136748B0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32609"/>
            <a:ext cx="7586981" cy="612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9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B4610-8288-CE9F-E746-B8C07FD8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LabVolt</a:t>
            </a:r>
            <a:r>
              <a:rPr lang="en-US" dirty="0"/>
              <a:t>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23201-55B4-20B0-F95D-B18339A6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close-up of a machine&#10;&#10;AI-generated content may be incorrect.">
            <a:extLst>
              <a:ext uri="{FF2B5EF4-FFF2-40B4-BE49-F238E27FC236}">
                <a16:creationId xmlns:a16="http://schemas.microsoft.com/office/drawing/2014/main" id="{06A6D4BE-80F5-92B3-E183-4A7BD334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19140"/>
          <a:stretch/>
        </p:blipFill>
        <p:spPr>
          <a:xfrm rot="5400000">
            <a:off x="7714379" y="1057943"/>
            <a:ext cx="3576829" cy="3981125"/>
          </a:xfrm>
          <a:prstGeom prst="rect">
            <a:avLst/>
          </a:prstGeom>
        </p:spPr>
      </p:pic>
      <p:pic>
        <p:nvPicPr>
          <p:cNvPr id="10" name="Picture 9" descr="A close up of a device&#10;&#10;AI-generated content may be incorrect.">
            <a:extLst>
              <a:ext uri="{FF2B5EF4-FFF2-40B4-BE49-F238E27FC236}">
                <a16:creationId xmlns:a16="http://schemas.microsoft.com/office/drawing/2014/main" id="{84229C03-5758-4D4C-5ED3-CEF12B4E6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5957" r="4190" b="27821"/>
          <a:stretch/>
        </p:blipFill>
        <p:spPr>
          <a:xfrm rot="60000">
            <a:off x="852012" y="1933508"/>
            <a:ext cx="3000773" cy="1609044"/>
          </a:xfrm>
          <a:prstGeom prst="rect">
            <a:avLst/>
          </a:prstGeom>
        </p:spPr>
      </p:pic>
      <p:pic>
        <p:nvPicPr>
          <p:cNvPr id="12" name="Picture 11" descr="A machine with colorful wires&#10;&#10;AI-generated content may be incorrect.">
            <a:extLst>
              <a:ext uri="{FF2B5EF4-FFF2-40B4-BE49-F238E27FC236}">
                <a16:creationId xmlns:a16="http://schemas.microsoft.com/office/drawing/2014/main" id="{85246E41-155C-907E-FAFD-2148A02FA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5324" r="203" b="26342"/>
          <a:stretch/>
        </p:blipFill>
        <p:spPr>
          <a:xfrm>
            <a:off x="594732" y="3785373"/>
            <a:ext cx="5973337" cy="3072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74237D-3306-4C31-6BD0-69F251E562FA}"/>
              </a:ext>
            </a:extLst>
          </p:cNvPr>
          <p:cNvSpPr txBox="1"/>
          <p:nvPr/>
        </p:nvSpPr>
        <p:spPr>
          <a:xfrm>
            <a:off x="4006154" y="2007442"/>
            <a:ext cx="1603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both for </a:t>
            </a:r>
          </a:p>
          <a:p>
            <a:r>
              <a:rPr lang="en-US" dirty="0"/>
              <a:t>Paralleling and</a:t>
            </a:r>
          </a:p>
          <a:p>
            <a:r>
              <a:rPr lang="en-US" dirty="0"/>
              <a:t>Ground Lamps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D297C-FF92-41F6-FF8A-E6D931061F1D}"/>
              </a:ext>
            </a:extLst>
          </p:cNvPr>
          <p:cNvSpPr txBox="1"/>
          <p:nvPr/>
        </p:nvSpPr>
        <p:spPr>
          <a:xfrm>
            <a:off x="7266257" y="5987018"/>
            <a:ext cx="268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to Control Frequency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1EB2C3-A69E-0196-19B4-C57ECC59EE59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390604" y="5987018"/>
            <a:ext cx="875653" cy="1846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F39DCA9-8BBE-1EE8-A934-F8F372374419}"/>
              </a:ext>
            </a:extLst>
          </p:cNvPr>
          <p:cNvSpPr txBox="1"/>
          <p:nvPr/>
        </p:nvSpPr>
        <p:spPr>
          <a:xfrm>
            <a:off x="8478023" y="5411969"/>
            <a:ext cx="241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to Control Voltage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5687D5-7528-096E-29C9-0B0A98F357C3}"/>
              </a:ext>
            </a:extLst>
          </p:cNvPr>
          <p:cNvCxnSpPr>
            <a:cxnSpLocks/>
          </p:cNvCxnSpPr>
          <p:nvPr/>
        </p:nvCxnSpPr>
        <p:spPr>
          <a:xfrm flipV="1">
            <a:off x="9954942" y="4014439"/>
            <a:ext cx="404541" cy="13072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4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C735-BF12-CB69-0403-FC9791E5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BF2FA5-C6E2-1F03-9870-2717AE444170}"/>
              </a:ext>
            </a:extLst>
          </p:cNvPr>
          <p:cNvSpPr txBox="1"/>
          <p:nvPr/>
        </p:nvSpPr>
        <p:spPr>
          <a:xfrm>
            <a:off x="-46017" y="6509640"/>
            <a:ext cx="1768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20240727 experiment 1-nl.asc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72F09E-946F-59DB-3206-D81E2B3CC2E0}"/>
              </a:ext>
            </a:extLst>
          </p:cNvPr>
          <p:cNvSpPr txBox="1"/>
          <p:nvPr/>
        </p:nvSpPr>
        <p:spPr>
          <a:xfrm>
            <a:off x="11353800" y="6120202"/>
            <a:ext cx="83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LTspice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1E6FC86-6CDE-0835-780E-2A4346BA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7482F-E5E5-1871-278A-18D26B1E5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54" r="18229"/>
          <a:stretch/>
        </p:blipFill>
        <p:spPr>
          <a:xfrm>
            <a:off x="2565482" y="1471135"/>
            <a:ext cx="7823118" cy="510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3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8231B-2AFB-2C4F-36EE-D4510ACE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Procedure to Parallel Generator to Shore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AB662-F650-2278-1C7D-62A4B0CCB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that ground lamps are equal brightness on both systems</a:t>
            </a:r>
          </a:p>
          <a:p>
            <a:r>
              <a:rPr lang="en-US" dirty="0"/>
              <a:t>Adjust Voltage on Generator to be slightly greater than shore power</a:t>
            </a:r>
          </a:p>
          <a:p>
            <a:r>
              <a:rPr lang="en-US" dirty="0"/>
              <a:t>Adjust Frequency on Generator to be slightly greater than shore power</a:t>
            </a:r>
          </a:p>
          <a:p>
            <a:pPr lvl="1"/>
            <a:r>
              <a:rPr lang="en-US" dirty="0"/>
              <a:t>Goal is for the Generator to take some load when the systems are paralleled</a:t>
            </a:r>
          </a:p>
          <a:p>
            <a:pPr lvl="1"/>
            <a:r>
              <a:rPr lang="en-US" dirty="0"/>
              <a:t>Avoid reverse powering the motor generator</a:t>
            </a:r>
          </a:p>
          <a:p>
            <a:r>
              <a:rPr lang="en-US" dirty="0"/>
              <a:t>When synchronization lamps are off, close the paralleling  switch</a:t>
            </a:r>
          </a:p>
          <a:p>
            <a:r>
              <a:rPr lang="en-US" dirty="0"/>
              <a:t>Note that ground lamps are equal brightness.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0FD19-5C18-BBC7-1A3D-26988FCF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6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C59FC-5E80-885B-DE4E-7096BDECD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F39F-552A-26F3-75E8-BD44BBC4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Stuck Breaker Contact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3EC84-B773-AD03-96D7-59F4D7BC6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systems  paralleled, jumper across one phase</a:t>
            </a:r>
          </a:p>
          <a:p>
            <a:r>
              <a:rPr lang="en-US" dirty="0"/>
              <a:t>Open paralleling switch.</a:t>
            </a:r>
          </a:p>
          <a:p>
            <a:r>
              <a:rPr lang="en-US" dirty="0"/>
              <a:t>Adjust frequency of generator to be slightly greater than shore power</a:t>
            </a:r>
          </a:p>
          <a:p>
            <a:r>
              <a:rPr lang="en-US" dirty="0"/>
              <a:t>Note synchronization lamps</a:t>
            </a:r>
          </a:p>
          <a:p>
            <a:r>
              <a:rPr lang="en-US" dirty="0"/>
              <a:t>Note ground lamps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B2471-F37C-2CD3-2888-CA70EC7D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4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6A8D-1CE4-8B86-3243-F7151C6C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to Ground Voltages with stuck contact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B05D1-98D9-71C3-0CC4-10CF73DC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5F486-FB03-6188-4621-BEFEEB7F0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090067"/>
            <a:ext cx="9144000" cy="2628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CA4F20-74B8-F047-648B-2F6EEFA9F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28834"/>
            <a:ext cx="9144000" cy="26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36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E240-F19B-EEFE-E19E-09FAE98C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to Ground Voltages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B503F-0FB2-0FFC-9DCF-83723EA2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5FC81-8034-9E26-8648-87B47559D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5381"/>
            <a:ext cx="9144000" cy="2628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A23E8-727B-03EF-A317-E1C77FC69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148550"/>
            <a:ext cx="9144000" cy="26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8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B285A-E607-B8E3-CEA1-18C51C58E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Voltages between system phases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F13C6-414F-20B2-5AC7-89C29ECF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4BA7D8-F864-86D0-3D42-5FDE8A242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114931"/>
            <a:ext cx="9144000" cy="26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63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234</Words>
  <Application>Microsoft Office PowerPoint</Application>
  <PresentationFormat>Widescreen</PresentationFormat>
  <Paragraphs>49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Experiment 16</vt:lpstr>
      <vt:lpstr>Schematic</vt:lpstr>
      <vt:lpstr>LabVolt Modules</vt:lpstr>
      <vt:lpstr>Simulation Model</vt:lpstr>
      <vt:lpstr>Procedure to Parallel Generator to Shore Power</vt:lpstr>
      <vt:lpstr>Stuck Breaker Contact Procedure</vt:lpstr>
      <vt:lpstr>Line to Ground Voltages with stuck contact</vt:lpstr>
      <vt:lpstr>Neutral to Ground Voltages</vt:lpstr>
      <vt:lpstr>Voltages between system phases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 1</dc:title>
  <dc:creator>Norbert Doerry</dc:creator>
  <cp:lastModifiedBy>Norbert Doerry</cp:lastModifiedBy>
  <cp:revision>22</cp:revision>
  <dcterms:created xsi:type="dcterms:W3CDTF">2024-06-09T14:03:08Z</dcterms:created>
  <dcterms:modified xsi:type="dcterms:W3CDTF">2025-02-08T14:44:40Z</dcterms:modified>
</cp:coreProperties>
</file>